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aveSubsetFonts="1">
  <p:sldMasterIdLst>
    <p:sldMasterId id="2147483756" r:id="rId4"/>
  </p:sldMasterIdLst>
  <p:notesMasterIdLst>
    <p:notesMasterId r:id="rId6"/>
  </p:notesMasterIdLst>
  <p:sldIdLst>
    <p:sldId id="260" r:id="rId5"/>
  </p:sldIdLst>
  <p:sldSz cx="9720263" cy="16200438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02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DCDD0"/>
    <a:srgbClr val="144856"/>
    <a:srgbClr val="175A68"/>
    <a:srgbClr val="FE5E00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6EE74-6D08-46C0-B0B2-D051EFC21C1D}" v="7" dt="2025-09-02T07:14:29.507"/>
    <p1510:client id="{A258EA5C-449F-FCA7-B18A-AE4F78ACA796}" v="3784" dt="2025-09-01T17:57:53.576"/>
    <p1510:client id="{F611204B-6379-F5E9-450F-7A63FC5E7A8A}" v="2" dt="2025-09-01T18:00:25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9" d="100"/>
          <a:sy n="49" d="100"/>
        </p:scale>
        <p:origin x="3800" y="208"/>
      </p:cViewPr>
      <p:guideLst>
        <p:guide orient="horz" pos="5102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6867" y="0"/>
            <a:ext cx="289066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241425"/>
            <a:ext cx="200818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599" y="4776790"/>
            <a:ext cx="5335893" cy="39084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6867" y="9429750"/>
            <a:ext cx="2890665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0450" y="1241425"/>
            <a:ext cx="2008188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39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651323"/>
            <a:ext cx="8262224" cy="5640152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8508981"/>
            <a:ext cx="7290197" cy="3911355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08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56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862524"/>
            <a:ext cx="2095932" cy="137291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862524"/>
            <a:ext cx="6166292" cy="137291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14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12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038864"/>
            <a:ext cx="8383727" cy="6738931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0841548"/>
            <a:ext cx="8383727" cy="3543845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22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312617"/>
            <a:ext cx="4131112" cy="102790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312617"/>
            <a:ext cx="4131112" cy="102790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71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862527"/>
            <a:ext cx="8383727" cy="31313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3971359"/>
            <a:ext cx="4112126" cy="194630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5917660"/>
            <a:ext cx="4112126" cy="87039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3971359"/>
            <a:ext cx="4132378" cy="194630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5917660"/>
            <a:ext cx="4132378" cy="87039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1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4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080029"/>
            <a:ext cx="3135038" cy="3780102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332567"/>
            <a:ext cx="4920883" cy="11512811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4860131"/>
            <a:ext cx="3135038" cy="9003995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1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080029"/>
            <a:ext cx="3135038" cy="3780102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332567"/>
            <a:ext cx="4920883" cy="11512811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4860131"/>
            <a:ext cx="3135038" cy="9003995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26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862527"/>
            <a:ext cx="8383727" cy="3131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312617"/>
            <a:ext cx="8383727" cy="1027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5015410"/>
            <a:ext cx="2187059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5015410"/>
            <a:ext cx="3280589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5015410"/>
            <a:ext cx="2187059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09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284862" y="10498502"/>
            <a:ext cx="2819456" cy="2287911"/>
          </a:xfrm>
          <a:prstGeom prst="blockArc">
            <a:avLst>
              <a:gd name="adj1" fmla="val 10800004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ontserrat" panose="02000505000000020004" pitchFamily="2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77646" y="10233728"/>
            <a:ext cx="5645422" cy="6318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816378" y="8354371"/>
            <a:ext cx="2780205" cy="2242258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ontserrat" panose="02000505000000020004" pitchFamily="2" charset="0"/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59321" y="6197467"/>
            <a:ext cx="2805426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ontserrat" panose="02000505000000020004" pitchFamily="2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77460" y="8085701"/>
            <a:ext cx="5653628" cy="61734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2172283" y="5896772"/>
            <a:ext cx="5632822" cy="6099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6196539" flipV="1">
            <a:off x="2104783" y="1196866"/>
            <a:ext cx="433513" cy="350830"/>
          </a:xfrm>
          <a:prstGeom prst="triangle">
            <a:avLst>
              <a:gd name="adj" fmla="val 4536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6348108" y="1533883"/>
            <a:ext cx="1380839" cy="61868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299" name="Block Arc 298">
            <a:extLst>
              <a:ext uri="{FF2B5EF4-FFF2-40B4-BE49-F238E27FC236}">
                <a16:creationId xmlns:a16="http://schemas.microsoft.com/office/drawing/2014/main" id="{E544DECD-E899-401B-BBD3-3DF1A76E09F8}"/>
              </a:ext>
            </a:extLst>
          </p:cNvPr>
          <p:cNvSpPr/>
          <p:nvPr/>
        </p:nvSpPr>
        <p:spPr>
          <a:xfrm rot="16200000">
            <a:off x="854244" y="12713815"/>
            <a:ext cx="2819457" cy="2234496"/>
          </a:xfrm>
          <a:prstGeom prst="blockArc">
            <a:avLst>
              <a:gd name="adj1" fmla="val 10794607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ontserrat" panose="02000505000000020004" pitchFamily="2" charset="0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945C2C5F-E679-4DF9-8DC1-21AF6D2968E9}"/>
              </a:ext>
            </a:extLst>
          </p:cNvPr>
          <p:cNvSpPr/>
          <p:nvPr/>
        </p:nvSpPr>
        <p:spPr>
          <a:xfrm>
            <a:off x="2222269" y="14614675"/>
            <a:ext cx="6305034" cy="6261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F289F366-7001-4F39-9D35-5CE31B390754}"/>
              </a:ext>
            </a:extLst>
          </p:cNvPr>
          <p:cNvSpPr/>
          <p:nvPr/>
        </p:nvSpPr>
        <p:spPr>
          <a:xfrm>
            <a:off x="2098308" y="12416980"/>
            <a:ext cx="5630639" cy="6376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id="{161DE099-3CC6-493E-9432-5C860204C3D4}"/>
              </a:ext>
            </a:extLst>
          </p:cNvPr>
          <p:cNvSpPr/>
          <p:nvPr/>
        </p:nvSpPr>
        <p:spPr>
          <a:xfrm>
            <a:off x="7585315" y="1440144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B379675A-8005-45D9-8586-1876392ADC8E}"/>
              </a:ext>
            </a:extLst>
          </p:cNvPr>
          <p:cNvSpPr txBox="1"/>
          <p:nvPr/>
        </p:nvSpPr>
        <p:spPr>
          <a:xfrm>
            <a:off x="6201150" y="14754870"/>
            <a:ext cx="1011757" cy="408623"/>
          </a:xfrm>
          <a:prstGeom prst="wedgeRoundRectCallout">
            <a:avLst>
              <a:gd name="adj1" fmla="val -14232"/>
              <a:gd name="adj2" fmla="val -153894"/>
              <a:gd name="adj3" fmla="val 16667"/>
            </a:avLst>
          </a:prstGeom>
          <a:solidFill>
            <a:srgbClr val="FFFF00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RSE- Friends &amp; Respect</a:t>
            </a:r>
            <a:endParaRPr lang="en-GB">
              <a:latin typeface="Montserrat"/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CCBC8A8C-400F-4882-B8C0-6543D91D7E01}"/>
              </a:ext>
            </a:extLst>
          </p:cNvPr>
          <p:cNvSpPr/>
          <p:nvPr/>
        </p:nvSpPr>
        <p:spPr>
          <a:xfrm>
            <a:off x="7884879" y="13161616"/>
            <a:ext cx="21352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C63A0DB8-9E5F-4A39-9D65-4EB12D1D7B55}"/>
              </a:ext>
            </a:extLst>
          </p:cNvPr>
          <p:cNvSpPr txBox="1"/>
          <p:nvPr/>
        </p:nvSpPr>
        <p:spPr>
          <a:xfrm>
            <a:off x="3992270" y="8813052"/>
            <a:ext cx="6760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>
              <a:latin typeface="Montserrat" panose="02000505000000020004" pitchFamily="2" charset="0"/>
            </a:endParaRPr>
          </a:p>
        </p:txBody>
      </p:sp>
      <p:sp>
        <p:nvSpPr>
          <p:cNvPr id="148" name="Block Arc 147">
            <a:extLst>
              <a:ext uri="{FF2B5EF4-FFF2-40B4-BE49-F238E27FC236}">
                <a16:creationId xmlns:a16="http://schemas.microsoft.com/office/drawing/2014/main" id="{9C954A11-0D9B-461E-A122-3227CB42E4A0}"/>
              </a:ext>
            </a:extLst>
          </p:cNvPr>
          <p:cNvSpPr/>
          <p:nvPr/>
        </p:nvSpPr>
        <p:spPr>
          <a:xfrm rot="16200000">
            <a:off x="857657" y="4037189"/>
            <a:ext cx="2763185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ontserrat" panose="02000505000000020004" pitchFamily="2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BA5973A-14D7-4217-B314-1EA5FAC0D5DA}"/>
              </a:ext>
            </a:extLst>
          </p:cNvPr>
          <p:cNvSpPr/>
          <p:nvPr/>
        </p:nvSpPr>
        <p:spPr>
          <a:xfrm>
            <a:off x="2177646" y="3748287"/>
            <a:ext cx="5511472" cy="612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>
                <a:latin typeface="Montserrat" panose="02000505000000020004" pitchFamily="2" charset="0"/>
              </a:rPr>
              <a:t>                            </a:t>
            </a:r>
          </a:p>
        </p:txBody>
      </p:sp>
      <p:sp>
        <p:nvSpPr>
          <p:cNvPr id="241" name="Block Arc 240">
            <a:extLst>
              <a:ext uri="{FF2B5EF4-FFF2-40B4-BE49-F238E27FC236}">
                <a16:creationId xmlns:a16="http://schemas.microsoft.com/office/drawing/2014/main" id="{64AE3A98-D42F-4041-9CF0-3FA387A2498C}"/>
              </a:ext>
            </a:extLst>
          </p:cNvPr>
          <p:cNvSpPr/>
          <p:nvPr/>
        </p:nvSpPr>
        <p:spPr>
          <a:xfrm rot="5400000" flipH="1">
            <a:off x="6272196" y="1845106"/>
            <a:ext cx="282905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>
              <a:latin typeface="Montserrat" panose="02000505000000020004" pitchFamily="2" charset="0"/>
            </a:endParaRP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26DEC383-4A31-40B5-B87F-650A2D069A06}"/>
              </a:ext>
            </a:extLst>
          </p:cNvPr>
          <p:cNvSpPr/>
          <p:nvPr/>
        </p:nvSpPr>
        <p:spPr>
          <a:xfrm>
            <a:off x="145529" y="4616632"/>
            <a:ext cx="9200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>
                <a:latin typeface="Montserrat" panose="02000505000000020004" pitchFamily="2" charset="0"/>
              </a:rPr>
              <a:t> </a:t>
            </a: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DC93C4B9-DE2B-44DD-921C-8683F77E0258}"/>
              </a:ext>
            </a:extLst>
          </p:cNvPr>
          <p:cNvSpPr/>
          <p:nvPr/>
        </p:nvSpPr>
        <p:spPr>
          <a:xfrm rot="631586">
            <a:off x="2469001" y="1461517"/>
            <a:ext cx="1380839" cy="2143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CCD2276B-9838-4679-BC04-DB260D70217E}"/>
              </a:ext>
            </a:extLst>
          </p:cNvPr>
          <p:cNvSpPr/>
          <p:nvPr/>
        </p:nvSpPr>
        <p:spPr>
          <a:xfrm rot="20917980">
            <a:off x="2345894" y="2056679"/>
            <a:ext cx="1380839" cy="2143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411F2133-E6E2-4E33-958F-1CE2D896C2C9}"/>
              </a:ext>
            </a:extLst>
          </p:cNvPr>
          <p:cNvSpPr/>
          <p:nvPr/>
        </p:nvSpPr>
        <p:spPr>
          <a:xfrm>
            <a:off x="2382884" y="1726550"/>
            <a:ext cx="1380839" cy="2143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295" name="Triangle 45">
            <a:extLst>
              <a:ext uri="{FF2B5EF4-FFF2-40B4-BE49-F238E27FC236}">
                <a16:creationId xmlns:a16="http://schemas.microsoft.com/office/drawing/2014/main" id="{45AFA505-7617-4FC4-A4F5-2A0D069C29C6}"/>
              </a:ext>
            </a:extLst>
          </p:cNvPr>
          <p:cNvSpPr/>
          <p:nvPr/>
        </p:nvSpPr>
        <p:spPr>
          <a:xfrm rot="4569838" flipV="1">
            <a:off x="2022128" y="2163317"/>
            <a:ext cx="433513" cy="350830"/>
          </a:xfrm>
          <a:prstGeom prst="triangle">
            <a:avLst>
              <a:gd name="adj" fmla="val 4536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305" name="Triangle 45">
            <a:extLst>
              <a:ext uri="{FF2B5EF4-FFF2-40B4-BE49-F238E27FC236}">
                <a16:creationId xmlns:a16="http://schemas.microsoft.com/office/drawing/2014/main" id="{A4C12CC1-07D3-4555-8C35-1F482E6CC24B}"/>
              </a:ext>
            </a:extLst>
          </p:cNvPr>
          <p:cNvSpPr/>
          <p:nvPr/>
        </p:nvSpPr>
        <p:spPr>
          <a:xfrm rot="5400000" flipV="1">
            <a:off x="1998202" y="1693032"/>
            <a:ext cx="433511" cy="350832"/>
          </a:xfrm>
          <a:prstGeom prst="triangle">
            <a:avLst>
              <a:gd name="adj" fmla="val 4536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346" name="Oval 345">
            <a:extLst>
              <a:ext uri="{FF2B5EF4-FFF2-40B4-BE49-F238E27FC236}">
                <a16:creationId xmlns:a16="http://schemas.microsoft.com/office/drawing/2014/main" id="{AFE16334-B23A-4095-8628-6172C6CBF114}"/>
              </a:ext>
            </a:extLst>
          </p:cNvPr>
          <p:cNvSpPr/>
          <p:nvPr/>
        </p:nvSpPr>
        <p:spPr>
          <a:xfrm>
            <a:off x="5107344" y="12072293"/>
            <a:ext cx="1214980" cy="133846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Montserrat" panose="02000505000000020004" pitchFamily="2" charset="0"/>
              </a:rPr>
              <a:t>YEAR</a:t>
            </a:r>
          </a:p>
          <a:p>
            <a:pPr algn="ctr"/>
            <a:r>
              <a:rPr lang="en-US" sz="5400" b="1">
                <a:latin typeface="Montserrat" panose="02000505000000020004" pitchFamily="2" charset="0"/>
              </a:rPr>
              <a:t>8</a:t>
            </a: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B379675A-8005-45D9-8586-1876392ADC8E}"/>
              </a:ext>
            </a:extLst>
          </p:cNvPr>
          <p:cNvSpPr txBox="1"/>
          <p:nvPr/>
        </p:nvSpPr>
        <p:spPr>
          <a:xfrm>
            <a:off x="1060851" y="12641641"/>
            <a:ext cx="1284106" cy="561856"/>
          </a:xfrm>
          <a:prstGeom prst="wedgeRoundRectCallout">
            <a:avLst>
              <a:gd name="adj1" fmla="val -38088"/>
              <a:gd name="adj2" fmla="val -91402"/>
              <a:gd name="adj3" fmla="val 16667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Rights, British Values &amp; Citizenship</a:t>
            </a:r>
            <a:endParaRPr lang="en-GB" b="1">
              <a:latin typeface="Montserrat" panose="02000505000000020004" pitchFamily="2" charset="0"/>
            </a:endParaRPr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id="{AFE16334-B23A-4095-8628-6172C6CBF114}"/>
              </a:ext>
            </a:extLst>
          </p:cNvPr>
          <p:cNvSpPr/>
          <p:nvPr/>
        </p:nvSpPr>
        <p:spPr>
          <a:xfrm>
            <a:off x="413678" y="8769891"/>
            <a:ext cx="1214980" cy="130486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Montserrat" panose="02000505000000020004" pitchFamily="2" charset="0"/>
              </a:rPr>
              <a:t>YEAR</a:t>
            </a:r>
          </a:p>
          <a:p>
            <a:pPr algn="ctr"/>
            <a:r>
              <a:rPr lang="en-US" sz="5400" b="1">
                <a:latin typeface="Montserrat" panose="02000505000000020004" pitchFamily="2" charset="0"/>
              </a:rPr>
              <a:t>9</a:t>
            </a: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931F5D16-399F-43B4-96FB-2B69E95E8770}"/>
              </a:ext>
            </a:extLst>
          </p:cNvPr>
          <p:cNvSpPr/>
          <p:nvPr/>
        </p:nvSpPr>
        <p:spPr>
          <a:xfrm>
            <a:off x="3823159" y="10944070"/>
            <a:ext cx="7907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>
              <a:latin typeface="Montserrat" panose="02000505000000020004" pitchFamily="2" charset="0"/>
            </a:endParaRPr>
          </a:p>
          <a:p>
            <a:pPr algn="ctr"/>
            <a:endParaRPr lang="en-US" sz="800">
              <a:latin typeface="Montserrat" panose="02000505000000020004" pitchFamily="2" charset="0"/>
            </a:endParaRPr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AFE16334-B23A-4095-8628-6172C6CBF114}"/>
              </a:ext>
            </a:extLst>
          </p:cNvPr>
          <p:cNvSpPr/>
          <p:nvPr/>
        </p:nvSpPr>
        <p:spPr>
          <a:xfrm>
            <a:off x="5101300" y="5560294"/>
            <a:ext cx="1214980" cy="130486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Montserrat" panose="02000505000000020004" pitchFamily="2" charset="0"/>
              </a:rPr>
              <a:t>YEAR</a:t>
            </a:r>
          </a:p>
          <a:p>
            <a:pPr algn="ctr"/>
            <a:r>
              <a:rPr lang="en-US" sz="4800" b="1">
                <a:latin typeface="Montserrat" panose="02000505000000020004" pitchFamily="2" charset="0"/>
              </a:rPr>
              <a:t>10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931F5D16-399F-43B4-96FB-2B69E95E8770}"/>
              </a:ext>
            </a:extLst>
          </p:cNvPr>
          <p:cNvSpPr/>
          <p:nvPr/>
        </p:nvSpPr>
        <p:spPr>
          <a:xfrm>
            <a:off x="2379395" y="7451037"/>
            <a:ext cx="79072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>
                <a:latin typeface="Montserrat" panose="02000505000000020004" pitchFamily="2" charset="0"/>
              </a:rPr>
              <a:t>	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379675A-8005-45D9-8586-1876392ADC8E}"/>
              </a:ext>
            </a:extLst>
          </p:cNvPr>
          <p:cNvSpPr txBox="1"/>
          <p:nvPr/>
        </p:nvSpPr>
        <p:spPr>
          <a:xfrm>
            <a:off x="4581997" y="14720923"/>
            <a:ext cx="967581" cy="408623"/>
          </a:xfrm>
          <a:prstGeom prst="wedgeRoundRectCallout">
            <a:avLst>
              <a:gd name="adj1" fmla="val -16897"/>
              <a:gd name="adj2" fmla="val 77198"/>
              <a:gd name="adj3" fmla="val 16667"/>
            </a:avLst>
          </a:prstGeom>
          <a:solidFill>
            <a:srgbClr val="92D050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Montserrat" panose="02000505000000020004" pitchFamily="2" charset="0"/>
              </a:rPr>
              <a:t>H</a:t>
            </a:r>
            <a:r>
              <a:rPr lang="en-GB" sz="900" b="1" err="1">
                <a:solidFill>
                  <a:srgbClr val="000000"/>
                </a:solidFill>
                <a:latin typeface="Montserrat" panose="02000505000000020004" pitchFamily="2" charset="0"/>
              </a:rPr>
              <a:t>ealth</a:t>
            </a:r>
            <a:r>
              <a:rPr lang="en-GB" sz="900" b="1">
                <a:solidFill>
                  <a:srgbClr val="000000"/>
                </a:solidFill>
                <a:latin typeface="Montserrat" panose="02000505000000020004" pitchFamily="2" charset="0"/>
              </a:rPr>
              <a:t> &amp; Wellbeing</a:t>
            </a:r>
            <a:endParaRPr lang="en-GB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87445" y="9250988"/>
            <a:ext cx="1719400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Importance of Exercise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Mental 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Positive Wellbeing online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Healthy Coping Strategies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Grief &amp; Loss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How to revise for exams</a:t>
            </a:r>
          </a:p>
        </p:txBody>
      </p:sp>
      <p:sp>
        <p:nvSpPr>
          <p:cNvPr id="5" name="Rectangle 4"/>
          <p:cNvSpPr/>
          <p:nvPr/>
        </p:nvSpPr>
        <p:spPr>
          <a:xfrm>
            <a:off x="4074508" y="791475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Montserrat" panose="02000505000000020004" pitchFamily="2" charset="0"/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88013" y="13597220"/>
            <a:ext cx="1870434" cy="83099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Safety Online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Gaming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Vaping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Energy Drinks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Drugs/Alcohol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Knife Crime</a:t>
            </a:r>
            <a:endParaRPr lang="en-GB" sz="1400" dirty="0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8201" y="14893802"/>
            <a:ext cx="2064006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 panose="02000505000000020004" pitchFamily="2" charset="0"/>
              </a:rPr>
              <a:t>Multicultural Britain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 panose="02000505000000020004" pitchFamily="2" charset="0"/>
              </a:rPr>
              <a:t>Your identity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 panose="02000505000000020004" pitchFamily="2" charset="0"/>
              </a:rPr>
              <a:t>The Equality Act 2010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 panose="02000505000000020004" pitchFamily="2" charset="0"/>
              </a:rPr>
              <a:t>Breaking down Stereotypes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 panose="02000505000000020004" pitchFamily="2" charset="0"/>
              </a:rPr>
              <a:t>Prejudice &amp; Discrimination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 panose="02000505000000020004" pitchFamily="2" charset="0"/>
              </a:rPr>
              <a:t>Challenging Islamophobia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734969" y="13084672"/>
            <a:ext cx="243703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Rights &amp; Responsibilities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Desert Island Living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  <a:ea typeface="Calibri"/>
                <a:cs typeface="Calibri"/>
              </a:rPr>
              <a:t>Criminals, Law &amp; Society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  <a:ea typeface="Calibri"/>
                <a:cs typeface="Calibri"/>
              </a:rPr>
              <a:t>Prison Reforms &amp; Punishment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5026419" y="1537937"/>
            <a:ext cx="1380839" cy="61868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3707253" y="1537374"/>
            <a:ext cx="2206182" cy="612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latin typeface="Montserrat" panose="02000505000000020004" pitchFamily="2" charset="0"/>
            </a:endParaRPr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AFE16334-B23A-4095-8628-6172C6CBF114}"/>
              </a:ext>
            </a:extLst>
          </p:cNvPr>
          <p:cNvSpPr/>
          <p:nvPr/>
        </p:nvSpPr>
        <p:spPr>
          <a:xfrm>
            <a:off x="8248337" y="2495919"/>
            <a:ext cx="1271841" cy="130486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Montserrat" panose="02000505000000020004" pitchFamily="2" charset="0"/>
              </a:rPr>
              <a:t>YEAR</a:t>
            </a:r>
          </a:p>
          <a:p>
            <a:pPr algn="ctr"/>
            <a:r>
              <a:rPr lang="en-US" sz="4800" b="1" dirty="0">
                <a:latin typeface="Montserrat" panose="02000505000000020004" pitchFamily="2" charset="0"/>
              </a:rPr>
              <a:t>11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18144E95-D3A7-4BB7-9325-CAB93060272B}"/>
              </a:ext>
            </a:extLst>
          </p:cNvPr>
          <p:cNvSpPr/>
          <p:nvPr/>
        </p:nvSpPr>
        <p:spPr>
          <a:xfrm>
            <a:off x="137819" y="1208449"/>
            <a:ext cx="2011232" cy="1277273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100" dirty="0">
                <a:latin typeface="Montserrat"/>
              </a:rPr>
              <a:t>Students are respectful, kind, resilient and tolerant members of our school community and are now ready to  become responsible &amp; successful citizens of the future.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F0DCFFD6-E1B9-40C2-8B99-34263550A124}"/>
              </a:ext>
            </a:extLst>
          </p:cNvPr>
          <p:cNvSpPr txBox="1"/>
          <p:nvPr/>
        </p:nvSpPr>
        <p:spPr>
          <a:xfrm>
            <a:off x="1262826" y="-3007"/>
            <a:ext cx="71946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>
                <a:solidFill>
                  <a:schemeClr val="accent1">
                    <a:lumMod val="50000"/>
                  </a:schemeClr>
                </a:solidFill>
                <a:latin typeface="Montserrat" panose="02000505000000020004" pitchFamily="2" charset="0"/>
              </a:rPr>
              <a:t>Bramhall</a:t>
            </a:r>
            <a:r>
              <a:rPr lang="en-GB" sz="3200" b="1">
                <a:solidFill>
                  <a:schemeClr val="accent1">
                    <a:lumMod val="50000"/>
                  </a:schemeClr>
                </a:solidFill>
                <a:latin typeface="Montserrat" panose="02000505000000020004" pitchFamily="2" charset="0"/>
              </a:rPr>
              <a:t> High School PD Curriculum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EDB55CA5-E6F4-F73F-EF8F-D184653BD47E}"/>
              </a:ext>
            </a:extLst>
          </p:cNvPr>
          <p:cNvSpPr txBox="1"/>
          <p:nvPr/>
        </p:nvSpPr>
        <p:spPr>
          <a:xfrm>
            <a:off x="3174208" y="12511346"/>
            <a:ext cx="813125" cy="255389"/>
          </a:xfrm>
          <a:prstGeom prst="wedgeRoundRectCallout">
            <a:avLst>
              <a:gd name="adj1" fmla="val 61078"/>
              <a:gd name="adj2" fmla="val 222146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Careers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2873673-D123-DC03-3F97-494BDC11775F}"/>
              </a:ext>
            </a:extLst>
          </p:cNvPr>
          <p:cNvSpPr/>
          <p:nvPr/>
        </p:nvSpPr>
        <p:spPr>
          <a:xfrm>
            <a:off x="3121533" y="11115410"/>
            <a:ext cx="1944254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LGBTQ+ definition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Allyship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The Equality Act &amp; Homophobia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Supporting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000000"/>
              </a:solidFill>
              <a:latin typeface="Montserra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000000"/>
              </a:solidFill>
              <a:latin typeface="Montserrat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8DD25833-F176-ECEE-1D42-89EA1B998BC5}"/>
              </a:ext>
            </a:extLst>
          </p:cNvPr>
          <p:cNvSpPr/>
          <p:nvPr/>
        </p:nvSpPr>
        <p:spPr>
          <a:xfrm>
            <a:off x="5832677" y="7113976"/>
            <a:ext cx="2713276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Strengths, Skills &amp; Attributes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Making Informed Choices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Vocational Pathways/ Apprenticeships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Higher Education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Planning your career</a:t>
            </a:r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AFE16334-B23A-4095-8628-6172C6CBF114}"/>
              </a:ext>
            </a:extLst>
          </p:cNvPr>
          <p:cNvSpPr/>
          <p:nvPr/>
        </p:nvSpPr>
        <p:spPr>
          <a:xfrm>
            <a:off x="7451736" y="14190437"/>
            <a:ext cx="1214980" cy="130486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Montserrat" panose="02000505000000020004" pitchFamily="2" charset="0"/>
              </a:rPr>
              <a:t>YEAR</a:t>
            </a:r>
          </a:p>
          <a:p>
            <a:pPr algn="ctr"/>
            <a:r>
              <a:rPr lang="en-US" sz="5400" b="1">
                <a:latin typeface="Montserrat" panose="02000505000000020004" pitchFamily="2" charset="0"/>
              </a:rPr>
              <a:t>7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4A32BF1-3BA5-E33B-15E2-80F301DF3129}"/>
              </a:ext>
            </a:extLst>
          </p:cNvPr>
          <p:cNvSpPr/>
          <p:nvPr/>
        </p:nvSpPr>
        <p:spPr>
          <a:xfrm>
            <a:off x="1388917" y="6869142"/>
            <a:ext cx="2128902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Conspiracy Theories</a:t>
            </a:r>
            <a:endParaRPr lang="en-US" err="1">
              <a:solidFill>
                <a:srgbClr val="000000"/>
              </a:solidFill>
              <a:latin typeface="Montserra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Extremism</a:t>
            </a:r>
            <a:endParaRPr lang="en-US">
              <a:solidFill>
                <a:srgbClr val="000000"/>
              </a:solidFill>
              <a:latin typeface="Montserra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Terrorism, Radicalisation &amp; Antisemitism </a:t>
            </a:r>
            <a:endParaRPr lang="en-US">
              <a:solidFill>
                <a:srgbClr val="000000"/>
              </a:solidFill>
              <a:latin typeface="Montserra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British Values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Counter Terrorism </a:t>
            </a:r>
          </a:p>
          <a:p>
            <a:endParaRPr lang="en-GB" sz="800">
              <a:latin typeface="Montserra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9FC52F-3A81-481B-A5BC-408DFA5DB957}"/>
              </a:ext>
            </a:extLst>
          </p:cNvPr>
          <p:cNvSpPr/>
          <p:nvPr/>
        </p:nvSpPr>
        <p:spPr>
          <a:xfrm>
            <a:off x="3089355" y="8951199"/>
            <a:ext cx="212890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Sexual Consent &amp; The Law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FGM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Committed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Sexual Harassment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07254A-6A03-9428-CB8D-88416425A120}"/>
              </a:ext>
            </a:extLst>
          </p:cNvPr>
          <p:cNvSpPr/>
          <p:nvPr/>
        </p:nvSpPr>
        <p:spPr>
          <a:xfrm>
            <a:off x="137819" y="3226912"/>
            <a:ext cx="2779420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Instagram Generation</a:t>
            </a:r>
            <a:endParaRPr lang="en-US" dirty="0">
              <a:solidFill>
                <a:srgbClr val="000000"/>
              </a:solidFill>
              <a:latin typeface="Montserra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Consumer Rights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Employment Rights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Exploring a pay check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288056A-3D90-486B-0852-ACE31804B581}"/>
              </a:ext>
            </a:extLst>
          </p:cNvPr>
          <p:cNvSpPr/>
          <p:nvPr/>
        </p:nvSpPr>
        <p:spPr>
          <a:xfrm>
            <a:off x="3371127" y="6761494"/>
            <a:ext cx="212890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Critical Thinking &amp; Fake news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British Values &amp; Citizenship</a:t>
            </a:r>
            <a:endParaRPr lang="en-GB" sz="80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Human Rights</a:t>
            </a:r>
            <a:endParaRPr lang="en-GB" sz="80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EAF14A2-00BF-1877-D0E7-38B2F8CA7C29}"/>
              </a:ext>
            </a:extLst>
          </p:cNvPr>
          <p:cNvSpPr/>
          <p:nvPr/>
        </p:nvSpPr>
        <p:spPr>
          <a:xfrm>
            <a:off x="6498193" y="4492676"/>
            <a:ext cx="212890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Prepare for the  Careers Fair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Prepare for Work Experience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Post 18 options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AI &amp; Future Careers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8339C60-CBD3-F73F-731B-5243D01C2633}"/>
              </a:ext>
            </a:extLst>
          </p:cNvPr>
          <p:cNvSpPr/>
          <p:nvPr/>
        </p:nvSpPr>
        <p:spPr>
          <a:xfrm>
            <a:off x="6290733" y="2742384"/>
            <a:ext cx="1974939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Time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Writing a Personal Statement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Exam Stress &amp; Relaxation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Revision Techniques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Preparing for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latin typeface="Montserra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C3FD1E2-D94B-084C-EEA0-BBD7EB74F873}"/>
              </a:ext>
            </a:extLst>
          </p:cNvPr>
          <p:cNvSpPr/>
          <p:nvPr/>
        </p:nvSpPr>
        <p:spPr>
          <a:xfrm>
            <a:off x="4949074" y="2313069"/>
            <a:ext cx="2271522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Alcohol &amp; Bad choices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Sexual Health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Revisiting Contraception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STI's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Fertility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5816185-7FD3-F566-94B7-C8961F3941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551" y="231369"/>
            <a:ext cx="862668" cy="761780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EA9D40F4-6B4B-C066-8F8A-41161161324F}"/>
              </a:ext>
            </a:extLst>
          </p:cNvPr>
          <p:cNvSpPr txBox="1"/>
          <p:nvPr/>
        </p:nvSpPr>
        <p:spPr>
          <a:xfrm>
            <a:off x="4295024" y="15347040"/>
            <a:ext cx="1727334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Introduction to Puberty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Puberty- Girls focus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P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uberty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- Boys focus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P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ersonal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 Hygiene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+mn-cs"/>
              </a:rPr>
              <a:t>Self-esteem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" panose="02000505000000020004" pitchFamily="2" charset="0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043F79C-BA74-97DE-232B-5627CC63BA07}"/>
              </a:ext>
            </a:extLst>
          </p:cNvPr>
          <p:cNvSpPr txBox="1"/>
          <p:nvPr/>
        </p:nvSpPr>
        <p:spPr>
          <a:xfrm>
            <a:off x="2654229" y="14754869"/>
            <a:ext cx="1011757" cy="408623"/>
          </a:xfrm>
          <a:prstGeom prst="wedgeRoundRectCallout">
            <a:avLst>
              <a:gd name="adj1" fmla="val -25136"/>
              <a:gd name="adj2" fmla="val -122129"/>
              <a:gd name="adj3" fmla="val 16667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Safety On &amp; Offline</a:t>
            </a:r>
            <a:endParaRPr lang="en-GB" b="1">
              <a:latin typeface="Montserrat" panose="02000505000000020004" pitchFamily="2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0FBA907-3EA3-D196-9418-3DC5CB603529}"/>
              </a:ext>
            </a:extLst>
          </p:cNvPr>
          <p:cNvSpPr txBox="1"/>
          <p:nvPr/>
        </p:nvSpPr>
        <p:spPr>
          <a:xfrm>
            <a:off x="515249" y="14088022"/>
            <a:ext cx="1225243" cy="408623"/>
          </a:xfrm>
          <a:prstGeom prst="wedgeRoundRectCallout">
            <a:avLst>
              <a:gd name="adj1" fmla="val -23253"/>
              <a:gd name="adj2" fmla="val 131950"/>
              <a:gd name="adj3" fmla="val 16667"/>
            </a:avLst>
          </a:prstGeom>
          <a:solidFill>
            <a:srgbClr val="FF00FF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Celebrating Diversity</a:t>
            </a:r>
            <a:endParaRPr lang="en-GB" b="1">
              <a:latin typeface="Montserrat" panose="02000505000000020004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A6343A-0B2D-40B8-A453-6A3EECA70B98}"/>
              </a:ext>
            </a:extLst>
          </p:cNvPr>
          <p:cNvSpPr/>
          <p:nvPr/>
        </p:nvSpPr>
        <p:spPr>
          <a:xfrm>
            <a:off x="5752643" y="13670365"/>
            <a:ext cx="1870434" cy="70788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What makes a good friend?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Respect &amp;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Consent &amp; Boundaries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Peer Pressure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First Aid- Bleeding</a:t>
            </a:r>
            <a:endParaRPr lang="en-GB" sz="1400" dirty="0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A6C88D9-D3E8-4F94-CF8B-A36895B39B30}"/>
              </a:ext>
            </a:extLst>
          </p:cNvPr>
          <p:cNvSpPr/>
          <p:nvPr/>
        </p:nvSpPr>
        <p:spPr>
          <a:xfrm>
            <a:off x="156567" y="11899505"/>
            <a:ext cx="1116897" cy="58477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Politics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How is our country run?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Elections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35A254B-63FA-98E8-19B1-E4CFC0DEADD0}"/>
              </a:ext>
            </a:extLst>
          </p:cNvPr>
          <p:cNvSpPr/>
          <p:nvPr/>
        </p:nvSpPr>
        <p:spPr>
          <a:xfrm>
            <a:off x="3735799" y="13257025"/>
            <a:ext cx="1422892" cy="83099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Career Knowledge &amp; Skills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Strengths &amp; Interests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Job &amp; Career Ideas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 panose="02000505000000020004" pitchFamily="2" charset="0"/>
              </a:rPr>
              <a:t>Safety in the Area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85B1D0-85F1-411F-ACE5-D73C500D5B3C}"/>
              </a:ext>
            </a:extLst>
          </p:cNvPr>
          <p:cNvSpPr txBox="1"/>
          <p:nvPr/>
        </p:nvSpPr>
        <p:spPr>
          <a:xfrm>
            <a:off x="7220596" y="12361845"/>
            <a:ext cx="1284106" cy="561856"/>
          </a:xfrm>
          <a:prstGeom prst="wedgeRoundRectCallout">
            <a:avLst>
              <a:gd name="adj1" fmla="val 34605"/>
              <a:gd name="adj2" fmla="val 78126"/>
              <a:gd name="adj3" fmla="val 16667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Montserrat" panose="02000505000000020004" pitchFamily="2" charset="0"/>
              </a:rPr>
              <a:t>Rights, British Values &amp; Citizenship</a:t>
            </a:r>
            <a:endParaRPr lang="en-GB" b="1" dirty="0">
              <a:latin typeface="Montserrat" panose="02000505000000020004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FBAC1-2151-FA5F-ED1B-67ED0DE340AF}"/>
              </a:ext>
            </a:extLst>
          </p:cNvPr>
          <p:cNvSpPr txBox="1"/>
          <p:nvPr/>
        </p:nvSpPr>
        <p:spPr>
          <a:xfrm>
            <a:off x="8205226" y="11472216"/>
            <a:ext cx="569913" cy="255389"/>
          </a:xfrm>
          <a:prstGeom prst="wedgeRoundRectCallout">
            <a:avLst>
              <a:gd name="adj1" fmla="val -146577"/>
              <a:gd name="adj2" fmla="val -8439"/>
              <a:gd name="adj3" fmla="val 16667"/>
            </a:avLst>
          </a:prstGeom>
          <a:solidFill>
            <a:srgbClr val="FFFF00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Montserrat"/>
              </a:rPr>
              <a:t>RSE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88D83-E107-C99B-67AF-03CA68725516}"/>
              </a:ext>
            </a:extLst>
          </p:cNvPr>
          <p:cNvSpPr txBox="1"/>
          <p:nvPr/>
        </p:nvSpPr>
        <p:spPr>
          <a:xfrm>
            <a:off x="7685851" y="10639354"/>
            <a:ext cx="1011757" cy="408623"/>
          </a:xfrm>
          <a:prstGeom prst="wedgeRoundRectCallout">
            <a:avLst>
              <a:gd name="adj1" fmla="val 26643"/>
              <a:gd name="adj2" fmla="val -150101"/>
              <a:gd name="adj3" fmla="val 16667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Safety On &amp; Offline</a:t>
            </a:r>
            <a:endParaRPr lang="en-GB" b="1">
              <a:latin typeface="Montserrat" panose="020005050000000200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186381-CA49-8478-31C2-F0C9F7F8549C}"/>
              </a:ext>
            </a:extLst>
          </p:cNvPr>
          <p:cNvSpPr txBox="1"/>
          <p:nvPr/>
        </p:nvSpPr>
        <p:spPr>
          <a:xfrm>
            <a:off x="5838211" y="10317085"/>
            <a:ext cx="967581" cy="408623"/>
          </a:xfrm>
          <a:prstGeom prst="wedgeRoundRectCallout">
            <a:avLst>
              <a:gd name="adj1" fmla="val -13944"/>
              <a:gd name="adj2" fmla="val -120937"/>
              <a:gd name="adj3" fmla="val 16667"/>
            </a:avLst>
          </a:prstGeom>
          <a:solidFill>
            <a:srgbClr val="92D050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000000"/>
                </a:solidFill>
                <a:latin typeface="Montserrat" panose="02000505000000020004" pitchFamily="2" charset="0"/>
              </a:rPr>
              <a:t>H</a:t>
            </a:r>
            <a:r>
              <a:rPr lang="en-GB" sz="900" b="1" dirty="0" err="1">
                <a:solidFill>
                  <a:srgbClr val="000000"/>
                </a:solidFill>
                <a:latin typeface="Montserrat" panose="02000505000000020004" pitchFamily="2" charset="0"/>
              </a:rPr>
              <a:t>ealth</a:t>
            </a:r>
            <a:r>
              <a:rPr lang="en-GB" sz="900" b="1" dirty="0">
                <a:solidFill>
                  <a:srgbClr val="000000"/>
                </a:solidFill>
                <a:latin typeface="Montserrat" panose="02000505000000020004" pitchFamily="2" charset="0"/>
              </a:rPr>
              <a:t> &amp; Wellbeing</a:t>
            </a:r>
            <a:endParaRPr lang="en-GB" dirty="0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E09DC89-3CAD-7159-51AD-F40890570031}"/>
              </a:ext>
            </a:extLst>
          </p:cNvPr>
          <p:cNvSpPr txBox="1"/>
          <p:nvPr/>
        </p:nvSpPr>
        <p:spPr>
          <a:xfrm>
            <a:off x="3535559" y="10320767"/>
            <a:ext cx="962075" cy="408623"/>
          </a:xfrm>
          <a:prstGeom prst="wedgeRoundRectCallout">
            <a:avLst>
              <a:gd name="adj1" fmla="val -17034"/>
              <a:gd name="adj2" fmla="val 134281"/>
              <a:gd name="adj3" fmla="val 16667"/>
            </a:avLst>
          </a:prstGeom>
          <a:solidFill>
            <a:srgbClr val="FF00FF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Diversity &amp; Equality</a:t>
            </a:r>
            <a:endParaRPr lang="en-GB" sz="900" b="1">
              <a:latin typeface="Montserrat" panose="02000505000000020004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39E560-085E-9F23-F0AA-32D33622C23C}"/>
              </a:ext>
            </a:extLst>
          </p:cNvPr>
          <p:cNvSpPr txBox="1"/>
          <p:nvPr/>
        </p:nvSpPr>
        <p:spPr>
          <a:xfrm>
            <a:off x="1400440" y="10237352"/>
            <a:ext cx="931975" cy="408623"/>
          </a:xfrm>
          <a:prstGeom prst="wedgeRoundRectCallout">
            <a:avLst>
              <a:gd name="adj1" fmla="val -41125"/>
              <a:gd name="adj2" fmla="val 135899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Financial Education</a:t>
            </a:r>
            <a:endParaRPr lang="en-GB" sz="900" b="1" err="1">
              <a:latin typeface="Montserrat" panose="02000505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19CCCE-5B65-376D-E032-A8116AB2341D}"/>
              </a:ext>
            </a:extLst>
          </p:cNvPr>
          <p:cNvSpPr txBox="1"/>
          <p:nvPr/>
        </p:nvSpPr>
        <p:spPr>
          <a:xfrm>
            <a:off x="1680970" y="8085008"/>
            <a:ext cx="1284106" cy="561856"/>
          </a:xfrm>
          <a:prstGeom prst="wedgeRoundRectCallout">
            <a:avLst>
              <a:gd name="adj1" fmla="val -21769"/>
              <a:gd name="adj2" fmla="val -111745"/>
              <a:gd name="adj3" fmla="val 16667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Rights, British Values &amp; Citizenship</a:t>
            </a:r>
            <a:endParaRPr lang="en-GB" b="1">
              <a:latin typeface="Montserrat" panose="02000505000000020004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0A3AC7-BD1E-B743-0D4E-9F33B3FA20B8}"/>
              </a:ext>
            </a:extLst>
          </p:cNvPr>
          <p:cNvSpPr txBox="1"/>
          <p:nvPr/>
        </p:nvSpPr>
        <p:spPr>
          <a:xfrm>
            <a:off x="3819917" y="8170204"/>
            <a:ext cx="1283414" cy="408623"/>
          </a:xfrm>
          <a:prstGeom prst="wedgeRoundRectCallout">
            <a:avLst>
              <a:gd name="adj1" fmla="val -23880"/>
              <a:gd name="adj2" fmla="val 128157"/>
              <a:gd name="adj3" fmla="val 16667"/>
            </a:avLst>
          </a:prstGeom>
          <a:solidFill>
            <a:srgbClr val="FFFF00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Montserrat"/>
              </a:rPr>
              <a:t>RSE- Sex, Law &amp; Consent</a:t>
            </a:r>
            <a:endParaRPr lang="en-GB" sz="900" b="1" dirty="0">
              <a:latin typeface="Montserrat" panose="02000505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624ECF-85F1-B622-226A-1E295BFD7BCE}"/>
              </a:ext>
            </a:extLst>
          </p:cNvPr>
          <p:cNvSpPr txBox="1"/>
          <p:nvPr/>
        </p:nvSpPr>
        <p:spPr>
          <a:xfrm>
            <a:off x="5899049" y="8234821"/>
            <a:ext cx="813125" cy="408623"/>
          </a:xfrm>
          <a:prstGeom prst="wedgeRoundRectCallout">
            <a:avLst>
              <a:gd name="adj1" fmla="val 21250"/>
              <a:gd name="adj2" fmla="val -139159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Careers options</a:t>
            </a:r>
            <a:endParaRPr lang="en-GB" sz="900" b="1">
              <a:latin typeface="Montserrat" panose="02000505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E30E8F-E22B-6291-AAB1-35982BFF158D}"/>
              </a:ext>
            </a:extLst>
          </p:cNvPr>
          <p:cNvSpPr txBox="1"/>
          <p:nvPr/>
        </p:nvSpPr>
        <p:spPr>
          <a:xfrm>
            <a:off x="7687290" y="8042444"/>
            <a:ext cx="1011757" cy="408623"/>
          </a:xfrm>
          <a:prstGeom prst="wedgeRoundRectCallout">
            <a:avLst>
              <a:gd name="adj1" fmla="val 54886"/>
              <a:gd name="adj2" fmla="val 94654"/>
              <a:gd name="adj3" fmla="val 16667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Montserrat"/>
              </a:rPr>
              <a:t>Legal &amp; Illegal Drugs</a:t>
            </a:r>
            <a:endParaRPr lang="en-GB" sz="900" b="1" dirty="0">
              <a:latin typeface="Montserrat" panose="02000505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F776F4E-FAA6-44E0-5F7D-8AE08FFC0042}"/>
              </a:ext>
            </a:extLst>
          </p:cNvPr>
          <p:cNvSpPr txBox="1"/>
          <p:nvPr/>
        </p:nvSpPr>
        <p:spPr>
          <a:xfrm>
            <a:off x="8016878" y="6832743"/>
            <a:ext cx="936607" cy="561856"/>
          </a:xfrm>
          <a:prstGeom prst="wedgeRoundRectCallout">
            <a:avLst>
              <a:gd name="adj1" fmla="val 50086"/>
              <a:gd name="adj2" fmla="val -116619"/>
              <a:gd name="adj3" fmla="val 16667"/>
            </a:avLst>
          </a:prstGeom>
          <a:solidFill>
            <a:srgbClr val="FF00FF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Diversity, Equality &amp; Allyship</a:t>
            </a:r>
            <a:endParaRPr lang="en-GB" sz="900" b="1">
              <a:latin typeface="Montserrat" panose="02000505000000020004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ABC8BD3-9E17-2FCA-F008-01930C62D0CD}"/>
              </a:ext>
            </a:extLst>
          </p:cNvPr>
          <p:cNvSpPr txBox="1"/>
          <p:nvPr/>
        </p:nvSpPr>
        <p:spPr>
          <a:xfrm>
            <a:off x="6882172" y="5956212"/>
            <a:ext cx="967581" cy="408623"/>
          </a:xfrm>
          <a:prstGeom prst="wedgeRoundRectCallout">
            <a:avLst>
              <a:gd name="adj1" fmla="val -21819"/>
              <a:gd name="adj2" fmla="val -104620"/>
              <a:gd name="adj3" fmla="val 16667"/>
            </a:avLst>
          </a:prstGeom>
          <a:solidFill>
            <a:srgbClr val="92D050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Montserrat" panose="02000505000000020004" pitchFamily="2" charset="0"/>
              </a:rPr>
              <a:t>H</a:t>
            </a:r>
            <a:r>
              <a:rPr lang="en-GB" sz="900" b="1" err="1">
                <a:solidFill>
                  <a:srgbClr val="000000"/>
                </a:solidFill>
                <a:latin typeface="Montserrat" panose="02000505000000020004" pitchFamily="2" charset="0"/>
              </a:rPr>
              <a:t>ealth</a:t>
            </a:r>
            <a:r>
              <a:rPr lang="en-GB" sz="900" b="1">
                <a:solidFill>
                  <a:srgbClr val="000000"/>
                </a:solidFill>
                <a:latin typeface="Montserrat" panose="02000505000000020004" pitchFamily="2" charset="0"/>
              </a:rPr>
              <a:t> &amp; Wellbeing</a:t>
            </a:r>
            <a:endParaRPr lang="en-GB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05B46BB-2852-B08F-6A80-39C21EB8B418}"/>
              </a:ext>
            </a:extLst>
          </p:cNvPr>
          <p:cNvSpPr txBox="1"/>
          <p:nvPr/>
        </p:nvSpPr>
        <p:spPr>
          <a:xfrm>
            <a:off x="3412063" y="5946375"/>
            <a:ext cx="1284106" cy="561856"/>
          </a:xfrm>
          <a:prstGeom prst="wedgeRoundRectCallout">
            <a:avLst>
              <a:gd name="adj1" fmla="val 19028"/>
              <a:gd name="adj2" fmla="val 81516"/>
              <a:gd name="adj3" fmla="val 16667"/>
            </a:avLst>
          </a:prstGeom>
          <a:solidFill>
            <a:srgbClr val="0070C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Rights, British Values &amp; Citizenship</a:t>
            </a:r>
            <a:endParaRPr lang="en-GB" b="1">
              <a:latin typeface="Montserrat" panose="02000505000000020004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46C4E5-5A1D-F206-5C96-C2F9FA7BB567}"/>
              </a:ext>
            </a:extLst>
          </p:cNvPr>
          <p:cNvSpPr txBox="1"/>
          <p:nvPr/>
        </p:nvSpPr>
        <p:spPr>
          <a:xfrm>
            <a:off x="715016" y="4229132"/>
            <a:ext cx="1297016" cy="561856"/>
          </a:xfrm>
          <a:prstGeom prst="wedgeRoundRectCallout">
            <a:avLst>
              <a:gd name="adj1" fmla="val -31454"/>
              <a:gd name="adj2" fmla="val -11012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Consumer &amp; Employment Rights </a:t>
            </a:r>
            <a:endParaRPr lang="en-GB" sz="900" b="1">
              <a:latin typeface="Montserrat" panose="02000505000000020004" pitchFamily="2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E2E777-EE7B-6955-D84E-C196296100FC}"/>
              </a:ext>
            </a:extLst>
          </p:cNvPr>
          <p:cNvSpPr txBox="1"/>
          <p:nvPr/>
        </p:nvSpPr>
        <p:spPr>
          <a:xfrm>
            <a:off x="6584570" y="3874825"/>
            <a:ext cx="813125" cy="255389"/>
          </a:xfrm>
          <a:prstGeom prst="wedgeRoundRectCallout">
            <a:avLst>
              <a:gd name="adj1" fmla="val 20079"/>
              <a:gd name="adj2" fmla="val 181120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>
                <a:latin typeface="Montserrat" panose="02000505000000020004" pitchFamily="2" charset="0"/>
              </a:rPr>
              <a:t>Careers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40FB57-28D1-9F36-D1AD-4032B43724F8}"/>
              </a:ext>
            </a:extLst>
          </p:cNvPr>
          <p:cNvSpPr txBox="1"/>
          <p:nvPr/>
        </p:nvSpPr>
        <p:spPr>
          <a:xfrm>
            <a:off x="1413996" y="5855922"/>
            <a:ext cx="1257947" cy="408623"/>
          </a:xfrm>
          <a:prstGeom prst="wedgeRoundRectCallout">
            <a:avLst>
              <a:gd name="adj1" fmla="val -55120"/>
              <a:gd name="adj2" fmla="val 111840"/>
              <a:gd name="adj3" fmla="val 16667"/>
            </a:avLst>
          </a:prstGeom>
          <a:solidFill>
            <a:srgbClr val="FFFF00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Montserrat"/>
              </a:rPr>
              <a:t>RSE- Sex &amp; Relationships</a:t>
            </a:r>
            <a:endParaRPr lang="en-GB" dirty="0">
              <a:latin typeface="Montserra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FE418BF-767E-F068-FAF4-F8CBCE2C5DD9}"/>
              </a:ext>
            </a:extLst>
          </p:cNvPr>
          <p:cNvSpPr txBox="1"/>
          <p:nvPr/>
        </p:nvSpPr>
        <p:spPr>
          <a:xfrm>
            <a:off x="2588708" y="3820509"/>
            <a:ext cx="967581" cy="408623"/>
          </a:xfrm>
          <a:prstGeom prst="wedgeRoundRectCallout">
            <a:avLst>
              <a:gd name="adj1" fmla="val -16897"/>
              <a:gd name="adj2" fmla="val 77198"/>
              <a:gd name="adj3" fmla="val 16667"/>
            </a:avLst>
          </a:prstGeom>
          <a:solidFill>
            <a:srgbClr val="92D050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Montserrat" panose="02000505000000020004" pitchFamily="2" charset="0"/>
              </a:rPr>
              <a:t>H</a:t>
            </a:r>
            <a:r>
              <a:rPr lang="en-GB" sz="900" b="1" err="1">
                <a:solidFill>
                  <a:srgbClr val="000000"/>
                </a:solidFill>
                <a:latin typeface="Montserrat" panose="02000505000000020004" pitchFamily="2" charset="0"/>
              </a:rPr>
              <a:t>ealth</a:t>
            </a:r>
            <a:r>
              <a:rPr lang="en-GB" sz="900" b="1">
                <a:solidFill>
                  <a:srgbClr val="000000"/>
                </a:solidFill>
                <a:latin typeface="Montserrat" panose="02000505000000020004" pitchFamily="2" charset="0"/>
              </a:rPr>
              <a:t> &amp; Wellbeing</a:t>
            </a:r>
            <a:endParaRPr lang="en-GB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61A4E5-B1C7-CCFF-0490-0D23D95D3ECF}"/>
              </a:ext>
            </a:extLst>
          </p:cNvPr>
          <p:cNvSpPr txBox="1"/>
          <p:nvPr/>
        </p:nvSpPr>
        <p:spPr>
          <a:xfrm>
            <a:off x="4505246" y="3836975"/>
            <a:ext cx="877182" cy="417113"/>
          </a:xfrm>
          <a:prstGeom prst="wedgeRoundRectCallout">
            <a:avLst>
              <a:gd name="adj1" fmla="val -2918"/>
              <a:gd name="adj2" fmla="val 115254"/>
              <a:gd name="adj3" fmla="val 16667"/>
            </a:avLst>
          </a:prstGeom>
          <a:solidFill>
            <a:srgbClr val="FF00FF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 Diversity &amp; Equality</a:t>
            </a:r>
            <a:endParaRPr lang="en-GB" b="1">
              <a:latin typeface="Montserrat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3CD71FD-D4BE-8E75-BAB0-42275D07476A}"/>
              </a:ext>
            </a:extLst>
          </p:cNvPr>
          <p:cNvSpPr txBox="1"/>
          <p:nvPr/>
        </p:nvSpPr>
        <p:spPr>
          <a:xfrm>
            <a:off x="7606109" y="1538864"/>
            <a:ext cx="1246080" cy="715089"/>
          </a:xfrm>
          <a:prstGeom prst="wedgeRoundRectCallout">
            <a:avLst>
              <a:gd name="adj1" fmla="val -58168"/>
              <a:gd name="adj2" fmla="val 106262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Preparing for Life Beyond School &amp; The Future</a:t>
            </a:r>
            <a:endParaRPr lang="en-GB" sz="900" b="1">
              <a:latin typeface="Montserrat" panose="02000505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3CB2D0F-FB1C-A332-2E04-8FC10533EE48}"/>
              </a:ext>
            </a:extLst>
          </p:cNvPr>
          <p:cNvSpPr txBox="1"/>
          <p:nvPr/>
        </p:nvSpPr>
        <p:spPr>
          <a:xfrm>
            <a:off x="5822767" y="1627004"/>
            <a:ext cx="1257947" cy="408623"/>
          </a:xfrm>
          <a:prstGeom prst="wedgeRoundRectCallout">
            <a:avLst>
              <a:gd name="adj1" fmla="val -49063"/>
              <a:gd name="adj2" fmla="val 109509"/>
              <a:gd name="adj3" fmla="val 16667"/>
            </a:avLst>
          </a:prstGeom>
          <a:solidFill>
            <a:srgbClr val="FFFF00"/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>
                <a:latin typeface="Montserrat"/>
              </a:rPr>
              <a:t>RSE- Sexual Health</a:t>
            </a:r>
            <a:endParaRPr lang="en-GB" err="1">
              <a:latin typeface="Montserrat" panose="02000505000000020004" pitchFamily="2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D153481-8A9B-E496-1251-977165D04F9B}"/>
              </a:ext>
            </a:extLst>
          </p:cNvPr>
          <p:cNvSpPr txBox="1"/>
          <p:nvPr/>
        </p:nvSpPr>
        <p:spPr>
          <a:xfrm>
            <a:off x="3856283" y="1603077"/>
            <a:ext cx="1011757" cy="255389"/>
          </a:xfrm>
          <a:prstGeom prst="wedgeRoundRectCallout">
            <a:avLst>
              <a:gd name="adj1" fmla="val -31726"/>
              <a:gd name="adj2" fmla="val 235913"/>
              <a:gd name="adj3" fmla="val 16667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Montserrat"/>
              </a:rPr>
              <a:t>Staying Safe</a:t>
            </a:r>
            <a:endParaRPr lang="en-GB" sz="900" b="1" dirty="0">
              <a:latin typeface="Montserrat" panose="02000505000000020004" pitchFamily="2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E36BB43-94E8-F423-BF4E-43B4EFA6FCFC}"/>
              </a:ext>
            </a:extLst>
          </p:cNvPr>
          <p:cNvSpPr/>
          <p:nvPr/>
        </p:nvSpPr>
        <p:spPr>
          <a:xfrm>
            <a:off x="5997914" y="11225996"/>
            <a:ext cx="1987099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Introduction to RSE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Dealing with Conflict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  <a:ea typeface="Calibri"/>
                <a:cs typeface="Calibri"/>
              </a:rPr>
              <a:t>Identity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  <a:ea typeface="Calibri"/>
                <a:cs typeface="Calibri"/>
              </a:rPr>
              <a:t>Introduction to Contraception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  <a:ea typeface="Calibri"/>
                <a:cs typeface="Calibri"/>
              </a:rPr>
              <a:t>Basic Life Support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F5A53AC-0B9B-3681-DE66-2360A5D89AE5}"/>
              </a:ext>
            </a:extLst>
          </p:cNvPr>
          <p:cNvSpPr/>
          <p:nvPr/>
        </p:nvSpPr>
        <p:spPr>
          <a:xfrm>
            <a:off x="7730283" y="9738884"/>
            <a:ext cx="1987099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Cyber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  <a:ea typeface="Calibri"/>
                <a:cs typeface="Calibri"/>
              </a:rPr>
              <a:t>Avoiding scams &amp; Hacks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  <a:ea typeface="Calibri"/>
                <a:cs typeface="Calibri"/>
              </a:rPr>
              <a:t>Digital Awareness &amp; Support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652A169-AB66-540B-B528-FB25D7F57C2B}"/>
              </a:ext>
            </a:extLst>
          </p:cNvPr>
          <p:cNvSpPr/>
          <p:nvPr/>
        </p:nvSpPr>
        <p:spPr>
          <a:xfrm>
            <a:off x="945007" y="11145295"/>
            <a:ext cx="1116897" cy="86177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Managing Money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  <a:ea typeface="Calibri"/>
                <a:cs typeface="Calibri"/>
              </a:rPr>
              <a:t>Saving </a:t>
            </a:r>
          </a:p>
          <a:p>
            <a:endParaRPr lang="en-GB" sz="800" dirty="0">
              <a:latin typeface="Montserrat"/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A738E9D-C134-7DC7-52D4-1B83D9653F7E}"/>
              </a:ext>
            </a:extLst>
          </p:cNvPr>
          <p:cNvSpPr/>
          <p:nvPr/>
        </p:nvSpPr>
        <p:spPr>
          <a:xfrm>
            <a:off x="7824995" y="8652594"/>
            <a:ext cx="1987099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Addiction &amp; Perception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Drugs facts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Classification of drugs &amp; the Law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County Lines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2FE43E2-4489-02A4-FB01-7E3322F65E17}"/>
              </a:ext>
            </a:extLst>
          </p:cNvPr>
          <p:cNvSpPr/>
          <p:nvPr/>
        </p:nvSpPr>
        <p:spPr>
          <a:xfrm>
            <a:off x="8437322" y="5987645"/>
            <a:ext cx="1978610" cy="461665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Allyship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Anti-racism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Disability Awareness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7257647-AE5B-2657-DAA7-256159BFD2DE}"/>
              </a:ext>
            </a:extLst>
          </p:cNvPr>
          <p:cNvSpPr/>
          <p:nvPr/>
        </p:nvSpPr>
        <p:spPr>
          <a:xfrm>
            <a:off x="6894465" y="5436157"/>
            <a:ext cx="1987099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rgbClr val="000000"/>
                </a:solidFill>
                <a:latin typeface="Montserrat"/>
              </a:rPr>
              <a:t>Image &amp; Body Modification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latin typeface="Montserrat"/>
              </a:rPr>
              <a:t>First Aid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1B91861-3211-1E52-A25B-CB6057FB7017}"/>
              </a:ext>
            </a:extLst>
          </p:cNvPr>
          <p:cNvSpPr/>
          <p:nvPr/>
        </p:nvSpPr>
        <p:spPr>
          <a:xfrm>
            <a:off x="-66028" y="5867946"/>
            <a:ext cx="1466378" cy="132343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Sexual Consent &amp; The Law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Sexting &amp; Revenge Porn</a:t>
            </a:r>
            <a:endParaRPr lang="en-GB" sz="8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Online Pornography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Domestic Abuse &amp; Violence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Relationships, Abuse &amp; Rape</a:t>
            </a:r>
            <a:endParaRPr lang="en-GB" sz="8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D9DD69D-9D91-B228-B60C-A5D4489234D5}"/>
              </a:ext>
            </a:extLst>
          </p:cNvPr>
          <p:cNvSpPr/>
          <p:nvPr/>
        </p:nvSpPr>
        <p:spPr>
          <a:xfrm>
            <a:off x="4277691" y="4529640"/>
            <a:ext cx="1923459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Critical Thinking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Tolerance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4969E67-DB19-EF1E-F847-A74698AC795C}"/>
              </a:ext>
            </a:extLst>
          </p:cNvPr>
          <p:cNvSpPr/>
          <p:nvPr/>
        </p:nvSpPr>
        <p:spPr>
          <a:xfrm>
            <a:off x="3185622" y="2344343"/>
            <a:ext cx="2779420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Virtual Reality/ Gaming</a:t>
            </a:r>
            <a:endParaRPr lang="en-US" dirty="0">
              <a:solidFill>
                <a:srgbClr val="000000"/>
              </a:solidFill>
              <a:latin typeface="Montserra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Drugs/ NPS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Festivals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Cosmetic procedures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Addiction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Digital Footprint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Montserrat"/>
              </a:rPr>
              <a:t>First Aid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EDF96443-21E1-066B-0A15-97E8F5DDB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8992" y="231368"/>
            <a:ext cx="862668" cy="76178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962CC5F-9FD3-EC03-1A2D-01D688DBBB0E}"/>
              </a:ext>
            </a:extLst>
          </p:cNvPr>
          <p:cNvSpPr/>
          <p:nvPr/>
        </p:nvSpPr>
        <p:spPr>
          <a:xfrm>
            <a:off x="2326606" y="4491780"/>
            <a:ext cx="1923459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Screen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Healthy Lifestyle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Stress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Emotional Wellbeing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rgbClr val="000000"/>
                </a:solidFill>
                <a:latin typeface="Montserrat"/>
              </a:rPr>
              <a:t>Revision Styles</a:t>
            </a:r>
            <a:endParaRPr lang="en-GB" sz="8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5794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60C8221A32748956C2DF21BA60414" ma:contentTypeVersion="9" ma:contentTypeDescription="Create a new document." ma:contentTypeScope="" ma:versionID="f96a57baef7bd587c07a2f109f48e02d">
  <xsd:schema xmlns:xsd="http://www.w3.org/2001/XMLSchema" xmlns:xs="http://www.w3.org/2001/XMLSchema" xmlns:p="http://schemas.microsoft.com/office/2006/metadata/properties" xmlns:ns2="87f1f027-556c-4d55-a780-6a79cb5fc56f" targetNamespace="http://schemas.microsoft.com/office/2006/metadata/properties" ma:root="true" ma:fieldsID="04afd5125d8a4c4f7cc77eb9e824203d" ns2:_="">
    <xsd:import namespace="87f1f027-556c-4d55-a780-6a79cb5fc5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f1f027-556c-4d55-a780-6a79cb5fc5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FADA34-FDB9-4E8C-8CDF-75E810DD1C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726764-40A1-4D2F-A235-4C18D541337E}">
  <ds:schemaRefs>
    <ds:schemaRef ds:uri="17ebf5e0-33eb-4394-b39f-40542002952a"/>
    <ds:schemaRef ds:uri="87f1f027-556c-4d55-a780-6a79cb5fc56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962E9F6-A902-46F5-A8A1-59E7111F44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f1f027-556c-4d55-a780-6a79cb5fc5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474</Words>
  <Application>Microsoft Macintosh PowerPoint</Application>
  <PresentationFormat>Custom</PresentationFormat>
  <Paragraphs>161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NAJ</dc:creator>
  <cp:lastModifiedBy>B Swift</cp:lastModifiedBy>
  <cp:revision>2</cp:revision>
  <cp:lastPrinted>2019-11-19T14:00:53Z</cp:lastPrinted>
  <dcterms:created xsi:type="dcterms:W3CDTF">2018-02-08T08:28:53Z</dcterms:created>
  <dcterms:modified xsi:type="dcterms:W3CDTF">2025-10-21T10:39:32Z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0x01010015060C8221A32748956C2DF21BA60414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xd_ProgID">
    <vt:lpwstr/>
  </property>
  <property fmtid="{D5CDD505-2E9C-101B-9397-08002B2CF9AE}" pid="7" name="MediaServiceImageTags">
    <vt:lpwstr/>
  </property>
  <property fmtid="{D5CDD505-2E9C-101B-9397-08002B2CF9AE}" pid="8" name="TemplateUrl">
    <vt:lpwstr/>
  </property>
  <property fmtid="{D5CDD505-2E9C-101B-9397-08002B2CF9AE}" pid="9" name="xd_Signature">
    <vt:bool>false</vt:bool>
  </property>
</Properties>
</file>